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6" r:id="rId10"/>
    <p:sldId id="275" r:id="rId11"/>
    <p:sldId id="274" r:id="rId12"/>
    <p:sldId id="279" r:id="rId13"/>
    <p:sldId id="278" r:id="rId14"/>
    <p:sldId id="277" r:id="rId15"/>
    <p:sldId id="282" r:id="rId16"/>
    <p:sldId id="281" r:id="rId17"/>
    <p:sldId id="280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ardo" panose="020B0604020202020204" charset="-79"/>
      <p:regular r:id="rId35"/>
      <p:bold r:id="rId36"/>
      <p: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5slrfkXg6pGkcGkb8PrRe4uoX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854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46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630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19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84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522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935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8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☞ Miniexercício </a:t>
            </a:r>
            <a:endParaRPr sz="11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Dê instruções: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Peça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aos participantes para trabalharem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individualmente.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Disponibilize 10 minutos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para a realização do exercício.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Leia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o trecho a seguir: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Esta é a primeira semana de trabalho em seu novo emprego como desenvolvedor java júnior. Você integrará uma equipe de 10 pessoas, elaborando códigos e implementando novas funções no mesmo banco de códigos. Na primeira tarefa para a qual foi escalado, você corrigiu um erro referente à exclusão de credenciais do usuário após execução de logout. Depois de enviar o código, você percebeu que, embora a função de logout esteja funcionando corretamente, uma outra função deixou de funcionar e, consequentemente, os usuários foram impedidos de efetuar login.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Faça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as perguntas a seguir.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Compartilhe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Como podemos garantir que as alterações feitas não interrompam a funcionalidade anterior em grandes sistemas?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Como podemos ser rigorosos em um cenário como este?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Reflexão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Discuta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as respostas com a classe e reflita para chegar à resposta certa: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1. Elaborando e executando testes de unidade!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2. É necessário que haja um processo de integração contínua. Sempre que enviamos alterações para a branch do repositório, os testes de unidade existentes são executados automaticamente para verificar se o novo código não interromperá a funcionalidade existente.</a:t>
            </a:r>
            <a:endParaRPr sz="11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0" name="Google Shape;1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5db60291a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5db60291a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88" name="Google Shape;18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Pontos principais: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Teste de Unidade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método de análise de softwares em que a capacidade de verificação do comportamento correto demonstrada por esses componentes individuais é avaliada.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Os testes de unidade promovem a melhoria da qualidade de um código e facilitam a identificação de problemas em um estágio inicial do ciclo de desenvolvimento.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JUnit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dos frameworks de teste mais utilizados para a linguagem de programação Java.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utilizar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assertivas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 desenvolvedor é capaz de validar o output previsto de uma função.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@Test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a principal anotação utilizada para converter uma função em um teste de unidade que pode ser executado pelo executor do teste.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objetivo dos testes de unidade é assegurar que uma parte individual do código funcione como previsto.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elaborar um teste de unidade, o desenvolvedor é levado a refletir sobre: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Outputs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Erros ou cenários possíveis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Desenvolvimento Guiado por Testes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uma prática em que um desenvolvedor primeiro elabora o teste de unidade e somente depois o código, para que assim o teste possa ser aprovado.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e079b9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80e079b92d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Pontos principais: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Teste de Unidade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método de análise de softwares em que a capacidade de verificação do comportamento correto demonstrada por esses componentes individuais é avaliada.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Os testes de unidade promovem a melhoria da qualidade de um código e facilitam a identificação de problemas em um estágio inicial do ciclo de desenvolvimento.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JUnit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dos frameworks de teste mais utilizados para a linguagem de programação Java.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utilizar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assertivas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 desenvolvedor é capaz de validar o output previsto de uma função.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@Test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a principal anotação utilizada para converter uma função em um teste de unidade que pode ser executado pelo executor do teste.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objetivo dos testes de unidade é assegurar que uma parte individual do código funcione como previsto.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elaborar um teste de unidade, o desenvolvedor é levado a refletir sobre: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Outputs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Erros ou cenários possíveis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Desenvolvimento Guiado por Testes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uma prática em que um desenvolvedor primeiro elabora o teste de unidade e somente depois o código, para que assim o teste possa ser aprovado.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80e079b92d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0e079b92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80e079b92d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Pontos principais: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Teste de Unidade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método de análise de softwares em que a capacidade de verificação do comportamento correto demonstrada por esses componentes individuais é avaliada.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Os testes de unidade promovem a melhoria da qualidade de um código e facilitam a identificação de problemas em um estágio inicial do ciclo de desenvolvimento.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JUnit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dos frameworks de teste mais utilizados para a linguagem de programação Java.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utilizar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assertivas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 desenvolvedor é capaz de validar o output previsto de uma função.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@Test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a principal anotação utilizada para converter uma função em um teste de unidade que pode ser executado pelo executor do teste.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objetivo dos testes de unidade é assegurar que uma parte individual do código funcione como previsto.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elaborar um teste de unidade, o desenvolvedor é levado a refletir sobre: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Outputs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Erros ou cenários possíveis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Desenvolvimento Guiado por Testes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uma prática em que um desenvolvedor primeiro elabora o teste de unidade e somente depois o código, para que assim o teste possa ser aprovado.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80e079b92d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4547e5a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714547e5ae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Pontos principais: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Teste de Unidade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método de análise de softwares em que a capacidade de verificação do comportamento correto demonstrada por esses componentes individuais é avaliada.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Os testes de unidade promovem a melhoria da qualidade de um código e facilitam a identificação de problemas em um estágio inicial do ciclo de desenvolvimento.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JUnit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 dos frameworks de teste mais utilizados para a linguagem de programação Java.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utilizar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assertivas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 desenvolvedor é capaz de validar o output previsto de uma função.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@Test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a principal anotação utilizada para converter uma função em um teste de unidade que pode ser executado pelo executor do teste.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objetivo dos testes de unidade é assegurar que uma parte individual do código funcione como previsto.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Ao elaborar um teste de unidade, o desenvolvedor é levado a refletir sobre: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Outputs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Erros ou cenários possíveis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Desenvolvimento Guiado por Testes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uma prática em que um desenvolvedor primeiro elabora o teste de unidade e somente depois o código, para que assim o teste possa ser aprovado.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714547e5a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i="0" u="none" strike="noStrike" cap="none">
                <a:solidFill>
                  <a:schemeClr val="dk1"/>
                </a:solidFill>
              </a:rPr>
              <a:t>⟲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Reflexão</a:t>
            </a:r>
            <a:r>
              <a:rPr lang="pt-BR" b="1"/>
              <a:t>:</a:t>
            </a:r>
            <a:endParaRPr b="1" i="0" u="none" strike="noStrike" cap="none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Por que é importante elaborar testes de unidade?</a:t>
            </a:r>
            <a:endParaRPr i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 elaboração de testes de unidade é a única maneira de assegurar a qualidade do software. Quando elaboramos testes de unidade, temos a garantia de que nosso código não deixará de funcionar quando for necessário gerar linhas adicionais para implementar novas funções ou atualizar as já existentes.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Que situações semelhantes à do miniexercício apresentado na seção de abertura você acredita que enfrentará quando estiver no trabalho? Por quê?</a:t>
            </a:r>
            <a:endParaRPr i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Como desenvolvedor de software júnior, é esperado que você seja familiarizado com o teste de unidade, sendo capaz de assegurar a qualidade do código. Também é necessário entender os testes de unidade elaborados por outros desenvolvedores para entender o que um código faz ou o que é esperado que faça!</a:t>
            </a: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pt-BR" b="0"/>
            </a:b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i="0" u="none" strike="noStrike" cap="none">
                <a:solidFill>
                  <a:schemeClr val="dk1"/>
                </a:solidFill>
              </a:rPr>
              <a:t>⟲ </a:t>
            </a: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Reflexão</a:t>
            </a:r>
            <a:r>
              <a:rPr lang="pt-BR" b="1"/>
              <a:t>: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Por que a persistência é necessária para resolver a questão?</a:t>
            </a:r>
            <a:endParaRPr i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É normal utilizar códigos que foram elaborados por alguém mais experiente que utiliza bibliotecas ou padrões de projeto com os quais você não está familiarizado. A persistência poderá inspirá-lo a adquirir novas habilidades e identificar soluções para problemas que você não imaginava ser capaz de resolver. A curva de aprendizado de um programador é bastante elevada no começo, mas esteja ciente de que a persistência pode ajudá-lo a superar essa barreira e ser capaz de solucionar tarefas consideradas complexas.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De que forma a proatividade pode ser útil?</a:t>
            </a:r>
            <a:endParaRPr i="1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Com a proatividade, é possível avançar significativamente em uma organização. Se deseja aprender novos frameworks e aumentar as chances de ser promovido, é necessário dedicar horas extras ao aprendizado de novas habilidades e investigação de possíveis soluções para seus bloqueios na internet.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b60291a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5db60291ac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7" name="Google Shape;117;g5db60291ac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b60291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5db60291a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minutos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Abertura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 Miniexercício 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Reflexão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minutos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Conteúdo 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 O que é um teste de unidade?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Reflexão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Elaborando testes de unidade com Java e JUnit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Reflexão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 Prática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Desenvolvimento guiado por testes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 Prática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Reflexão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 minutos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 de codificação (hospedada no Github)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Nota ao instrutor: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os exercícios práticos forem realizados em outro momento e/ou com outro instrutor, prossiga para a seção de encerramento e conclua a experiência de aprendizagem. 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minutos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Encerramento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Conexão BSM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5db60291ac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latin typeface="Arial"/>
                <a:ea typeface="Arial"/>
                <a:cs typeface="Arial"/>
                <a:sym typeface="Arial"/>
              </a:rPr>
              <a:t>Objetivos de aprendizagem do participante: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i="1">
                <a:latin typeface="Arial"/>
                <a:ea typeface="Arial"/>
                <a:cs typeface="Arial"/>
                <a:sym typeface="Arial"/>
              </a:rPr>
              <a:t>Até o final da aula, eu serei capaz de: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Explicar o teste de unidade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Explicar o framework JUnit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Adicionar a biblioteca JUnit ao seu projeto Java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Utilizar assertivas para verificar a correção do código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Elaborar testes de unidade com Java e JUnit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Executar o teste de unidade e verificar os resultados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Implementar a funcionalidade básica por meio do Desenvolvimento Guiado por Testes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633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47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1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1" name="Google Shape;91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3"/>
          <p:cNvSpPr txBox="1"/>
          <p:nvPr/>
        </p:nvSpPr>
        <p:spPr>
          <a:xfrm>
            <a:off x="4869125" y="4440071"/>
            <a:ext cx="668040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TESTE DE UNIDADE COM JUnit</a:t>
            </a:r>
            <a:endParaRPr sz="8800" b="1" i="0" u="none" strike="noStrike" cap="non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5164667" y="6688667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EC69940-C039-492A-B2AF-47073DD15D60}"/>
              </a:ext>
            </a:extLst>
          </p:cNvPr>
          <p:cNvSpPr txBox="1">
            <a:spLocks noChangeArrowheads="1"/>
          </p:cNvSpPr>
          <p:nvPr/>
        </p:nvSpPr>
        <p:spPr>
          <a:xfrm>
            <a:off x="4600221" y="1118896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4100"/>
              <a:t>Alguns métodos do JUnit para teste</a:t>
            </a:r>
            <a:endParaRPr lang="pt-PT" sz="41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345340F-83DC-40C1-AA7D-DA3B6E1C0C5B}"/>
              </a:ext>
            </a:extLst>
          </p:cNvPr>
          <p:cNvSpPr txBox="1">
            <a:spLocks noChangeArrowheads="1"/>
          </p:cNvSpPr>
          <p:nvPr/>
        </p:nvSpPr>
        <p:spPr>
          <a:xfrm>
            <a:off x="4600221" y="2350796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pt-BR"/>
              <a:t>assertEquals (objetoEsperado, objetoTeste);</a:t>
            </a:r>
          </a:p>
          <a:p>
            <a:r>
              <a:rPr lang="en-US" altLang="pt-BR"/>
              <a:t>assertTrue (expressaoBooleana);</a:t>
            </a:r>
          </a:p>
          <a:p>
            <a:r>
              <a:rPr lang="en-US" altLang="pt-BR"/>
              <a:t>assertNull(objeto);</a:t>
            </a:r>
          </a:p>
          <a:p>
            <a:r>
              <a:rPr lang="en-US" altLang="pt-BR"/>
              <a:t>assertNotNull(objeto);</a:t>
            </a:r>
          </a:p>
          <a:p>
            <a:r>
              <a:rPr lang="en-US" altLang="pt-BR"/>
              <a:t>fail (mensagem);</a:t>
            </a:r>
          </a:p>
          <a:p>
            <a:endParaRPr lang="pt-PT" altLang="pt-BR"/>
          </a:p>
        </p:txBody>
      </p:sp>
    </p:spTree>
    <p:extLst>
      <p:ext uri="{BB962C8B-B14F-4D97-AF65-F5344CB8AC3E}">
        <p14:creationId xmlns:p14="http://schemas.microsoft.com/office/powerpoint/2010/main" val="2519369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F23DC27-9559-455D-8D49-9C165D01AC02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410077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 sz="4100"/>
              <a:t>Exemplo - métodos do JUnit para teste</a:t>
            </a:r>
            <a:endParaRPr lang="pt-PT" altLang="pt-BR" sz="41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5D217C5-4D47-4014-8172-A35DC433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603877"/>
            <a:ext cx="8077200" cy="474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ContaTest extends TestCase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  <a:endParaRPr lang="pt-PT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r>
              <a:rPr lang="pt-PT" altLang="pt-BR" sz="1600" b="1">
                <a:latin typeface="Courier New" panose="02070309020205020404" pitchFamily="49" charset="0"/>
              </a:rPr>
              <a:t>public void testDebitar(){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</a:t>
            </a:r>
            <a:r>
              <a:rPr lang="pt-PT" altLang="pt-BR" sz="1600" b="1">
                <a:latin typeface="Courier New" panose="02070309020205020404" pitchFamily="49" charset="0"/>
              </a:rPr>
              <a:t>Conta contaNum111_Saldo</a:t>
            </a:r>
            <a:r>
              <a:rPr lang="en-US" altLang="pt-BR" sz="1600" b="1">
                <a:latin typeface="Courier New" panose="02070309020205020404" pitchFamily="49" charset="0"/>
              </a:rPr>
              <a:t>50</a:t>
            </a:r>
            <a:r>
              <a:rPr lang="pt-PT" altLang="pt-BR" sz="1600" b="1">
                <a:latin typeface="Courier New" panose="02070309020205020404" pitchFamily="49" charset="0"/>
              </a:rPr>
              <a:t> = new Conta(111, </a:t>
            </a:r>
            <a:r>
              <a:rPr lang="en-US" altLang="pt-BR" sz="1600" b="1">
                <a:latin typeface="Courier New" panose="02070309020205020404" pitchFamily="49" charset="0"/>
              </a:rPr>
              <a:t>50.0</a:t>
            </a:r>
            <a:r>
              <a:rPr lang="pt-PT" altLang="pt-BR" sz="1600" b="1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Conta contaNum111_Saldo1 = new Conta(111, 1.0);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try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	</a:t>
            </a:r>
            <a:r>
              <a:rPr lang="pt-PT" altLang="pt-BR" sz="1600" b="1">
                <a:latin typeface="Courier New" panose="02070309020205020404" pitchFamily="49" charset="0"/>
              </a:rPr>
              <a:t>contaNum111_Saldo50.debitar(51.0);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} catch(SaldoInsuficienteException saldo){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  fail("Operacao de Debito falhou");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this.assertEquals(contaNum111_Saldo1</a:t>
            </a:r>
            <a:r>
              <a:rPr lang="en-US" altLang="pt-BR" sz="1600" b="1">
                <a:latin typeface="Courier New" panose="02070309020205020404" pitchFamily="49" charset="0"/>
              </a:rPr>
              <a:t>, </a:t>
            </a:r>
            <a:r>
              <a:rPr lang="pt-PT" altLang="pt-BR" sz="1600" b="1">
                <a:latin typeface="Courier New" panose="02070309020205020404" pitchFamily="49" charset="0"/>
              </a:rPr>
              <a:t>contaNum111_Saldo50);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r>
              <a:rPr lang="pt-PT" altLang="pt-BR" sz="1600" b="1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8734FB9-F718-4841-BFAE-6782DA682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4559802"/>
            <a:ext cx="4248150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2973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DFF4D727-A229-4AD7-A32F-13F05EC05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672" y="2595600"/>
            <a:ext cx="8077200" cy="4016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ContaTest extends TestCase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  <a:endParaRPr lang="pt-PT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void testDebitoNegativo(){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</a:t>
            </a:r>
            <a:r>
              <a:rPr lang="pt-PT" altLang="pt-BR" sz="1600" b="1">
                <a:latin typeface="Courier New" panose="02070309020205020404" pitchFamily="49" charset="0"/>
              </a:rPr>
              <a:t>Conta contaNum111_Saldo</a:t>
            </a:r>
            <a:r>
              <a:rPr lang="en-US" altLang="pt-BR" sz="1600" b="1">
                <a:latin typeface="Courier New" panose="02070309020205020404" pitchFamily="49" charset="0"/>
              </a:rPr>
              <a:t>50</a:t>
            </a:r>
            <a:r>
              <a:rPr lang="pt-PT" altLang="pt-BR" sz="1600" b="1">
                <a:latin typeface="Courier New" panose="02070309020205020404" pitchFamily="49" charset="0"/>
              </a:rPr>
              <a:t> = new Conta(111, </a:t>
            </a:r>
            <a:r>
              <a:rPr lang="en-US" altLang="pt-BR" sz="1600" b="1">
                <a:latin typeface="Courier New" panose="02070309020205020404" pitchFamily="49" charset="0"/>
              </a:rPr>
              <a:t>50.0</a:t>
            </a:r>
            <a:r>
              <a:rPr lang="pt-PT" altLang="pt-BR" sz="1600" b="1">
                <a:latin typeface="Courier New" panose="02070309020205020404" pitchFamily="49" charset="0"/>
              </a:rPr>
              <a:t>);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try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	contaNum111_Saldo50.debitar(51.0);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  fail("Deveria lançar SaldoInsuficienteException");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} catch(SaldoInsuficienteException saldo){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r>
              <a:rPr lang="pt-PT" altLang="pt-BR" sz="1600" b="1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1411892-78C0-4338-AB4E-8C5F7CE5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472" y="1887575"/>
            <a:ext cx="41910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1" dirty="0">
                <a:latin typeface="Verdana" panose="020B0604030504040204" pitchFamily="34" charset="0"/>
              </a:rPr>
              <a:t>Teste de </a:t>
            </a:r>
            <a:r>
              <a:rPr lang="en-US" altLang="pt-BR" sz="1600" b="1" dirty="0" err="1">
                <a:latin typeface="Verdana" panose="020B0604030504040204" pitchFamily="34" charset="0"/>
              </a:rPr>
              <a:t>Lançamento</a:t>
            </a:r>
            <a:r>
              <a:rPr lang="en-US" altLang="pt-BR" sz="1600" b="1" dirty="0">
                <a:latin typeface="Verdana" panose="020B0604030504040204" pitchFamily="34" charset="0"/>
              </a:rPr>
              <a:t> de </a:t>
            </a:r>
            <a:r>
              <a:rPr lang="en-US" altLang="pt-BR" sz="1600" b="1" dirty="0" err="1">
                <a:latin typeface="Verdana" panose="020B0604030504040204" pitchFamily="34" charset="0"/>
              </a:rPr>
              <a:t>Exceções</a:t>
            </a:r>
            <a:endParaRPr lang="pt-PT" altLang="pt-BR" sz="1600" b="1" dirty="0">
              <a:latin typeface="Courier New" panose="02070309020205020404" pitchFamily="49" charset="0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C894B592-8DCF-4B17-8A90-12575A2795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9872" y="2268575"/>
            <a:ext cx="2209800" cy="213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117992E-0573-4A29-83FF-2A88AC57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160" y="4818100"/>
            <a:ext cx="6337300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5543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61F203F-4E4B-4170-8CEB-768D975423EB}"/>
              </a:ext>
            </a:extLst>
          </p:cNvPr>
          <p:cNvSpPr txBox="1">
            <a:spLocks noChangeArrowheads="1"/>
          </p:cNvSpPr>
          <p:nvPr/>
        </p:nvSpPr>
        <p:spPr>
          <a:xfrm>
            <a:off x="3773131" y="701882"/>
            <a:ext cx="906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 dirty="0" err="1"/>
              <a:t>Métodos</a:t>
            </a:r>
            <a:r>
              <a:rPr lang="en-US" altLang="pt-BR" dirty="0"/>
              <a:t> de </a:t>
            </a:r>
            <a:r>
              <a:rPr lang="en-US" altLang="pt-BR" dirty="0" err="1"/>
              <a:t>configuração</a:t>
            </a:r>
            <a:r>
              <a:rPr lang="en-US" altLang="pt-BR" dirty="0"/>
              <a:t> </a:t>
            </a:r>
          </a:p>
          <a:p>
            <a:r>
              <a:rPr lang="en-US" altLang="pt-BR" dirty="0"/>
              <a:t>de testes</a:t>
            </a:r>
            <a:endParaRPr lang="pt-PT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5FF0299-3140-4952-8813-1447D0C42DD2}"/>
              </a:ext>
            </a:extLst>
          </p:cNvPr>
          <p:cNvSpPr txBox="1">
            <a:spLocks noChangeArrowheads="1"/>
          </p:cNvSpPr>
          <p:nvPr/>
        </p:nvSpPr>
        <p:spPr>
          <a:xfrm>
            <a:off x="4073438" y="1940211"/>
            <a:ext cx="77724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pt-BR" sz="2600" dirty="0"/>
              <a:t>Caso </a:t>
            </a:r>
            <a:r>
              <a:rPr lang="en-US" altLang="pt-BR" sz="2600" dirty="0" err="1"/>
              <a:t>necessário</a:t>
            </a:r>
            <a:r>
              <a:rPr lang="en-US" altLang="pt-BR" sz="2600" dirty="0"/>
              <a:t>, </a:t>
            </a:r>
            <a:r>
              <a:rPr lang="en-US" altLang="pt-BR" sz="2600" dirty="0" err="1"/>
              <a:t>pode</a:t>
            </a:r>
            <a:r>
              <a:rPr lang="en-US" altLang="pt-BR" sz="2600" dirty="0"/>
              <a:t>-se </a:t>
            </a:r>
            <a:r>
              <a:rPr lang="en-US" altLang="pt-BR" sz="2600" dirty="0" err="1"/>
              <a:t>definir</a:t>
            </a:r>
            <a:r>
              <a:rPr lang="en-US" altLang="pt-BR" sz="2600" dirty="0"/>
              <a:t> </a:t>
            </a:r>
            <a:r>
              <a:rPr lang="en-US" altLang="pt-BR" sz="2600" dirty="0" err="1"/>
              <a:t>configurações</a:t>
            </a:r>
            <a:r>
              <a:rPr lang="en-US" altLang="pt-BR" sz="2600" dirty="0"/>
              <a:t> </a:t>
            </a:r>
            <a:r>
              <a:rPr lang="en-US" altLang="pt-BR" sz="2600" dirty="0" err="1"/>
              <a:t>iniciais</a:t>
            </a:r>
            <a:r>
              <a:rPr lang="en-US" altLang="pt-BR" sz="2600" dirty="0"/>
              <a:t> para </a:t>
            </a:r>
            <a:r>
              <a:rPr lang="en-US" altLang="pt-BR" sz="2600" dirty="0" err="1"/>
              <a:t>serem</a:t>
            </a:r>
            <a:r>
              <a:rPr lang="en-US" altLang="pt-BR" sz="2600" dirty="0"/>
              <a:t> </a:t>
            </a:r>
            <a:r>
              <a:rPr lang="en-US" altLang="pt-BR" sz="2600" dirty="0" err="1"/>
              <a:t>executadas</a:t>
            </a:r>
            <a:r>
              <a:rPr lang="en-US" altLang="pt-BR" sz="2600" dirty="0"/>
              <a:t> antes de </a:t>
            </a:r>
            <a:r>
              <a:rPr lang="en-US" altLang="pt-BR" sz="2600" dirty="0" err="1"/>
              <a:t>cada</a:t>
            </a:r>
            <a:r>
              <a:rPr lang="en-US" altLang="pt-BR" sz="2600" dirty="0"/>
              <a:t> </a:t>
            </a:r>
            <a:r>
              <a:rPr lang="en-US" altLang="pt-BR" sz="2600" dirty="0" err="1"/>
              <a:t>método</a:t>
            </a:r>
            <a:r>
              <a:rPr lang="en-US" altLang="pt-BR" sz="2600" dirty="0"/>
              <a:t> de teste </a:t>
            </a:r>
            <a:r>
              <a:rPr lang="en-US" altLang="pt-BR" sz="2600" dirty="0" err="1"/>
              <a:t>usando</a:t>
            </a:r>
            <a:r>
              <a:rPr lang="en-US" altLang="pt-BR" sz="2600" dirty="0"/>
              <a:t> o </a:t>
            </a:r>
            <a:r>
              <a:rPr lang="en-US" altLang="pt-BR" sz="2600" dirty="0" err="1"/>
              <a:t>método</a:t>
            </a:r>
            <a:r>
              <a:rPr lang="en-US" altLang="pt-BR" sz="2600" dirty="0"/>
              <a:t> </a:t>
            </a:r>
            <a:r>
              <a:rPr lang="en-US" altLang="pt-BR" sz="2600" dirty="0" err="1"/>
              <a:t>setUp</a:t>
            </a:r>
            <a:r>
              <a:rPr lang="en-US" altLang="pt-BR" sz="2600" dirty="0"/>
              <a:t>()</a:t>
            </a:r>
          </a:p>
          <a:p>
            <a:pPr lvl="1"/>
            <a:r>
              <a:rPr lang="en-US" altLang="pt-BR" dirty="0" err="1"/>
              <a:t>configuração</a:t>
            </a:r>
            <a:r>
              <a:rPr lang="en-US" altLang="pt-BR" dirty="0"/>
              <a:t> de </a:t>
            </a:r>
            <a:r>
              <a:rPr lang="en-US" altLang="pt-BR" dirty="0" err="1"/>
              <a:t>objetos</a:t>
            </a:r>
            <a:r>
              <a:rPr lang="en-US" altLang="pt-BR" dirty="0"/>
              <a:t> </a:t>
            </a:r>
            <a:r>
              <a:rPr lang="en-US" altLang="pt-BR" dirty="0" err="1"/>
              <a:t>comuns</a:t>
            </a:r>
            <a:r>
              <a:rPr lang="en-US" altLang="pt-BR" dirty="0"/>
              <a:t> </a:t>
            </a:r>
            <a:r>
              <a:rPr lang="en-US" altLang="pt-BR" dirty="0" err="1"/>
              <a:t>aos</a:t>
            </a:r>
            <a:r>
              <a:rPr lang="en-US" altLang="pt-BR" dirty="0"/>
              <a:t> </a:t>
            </a:r>
            <a:r>
              <a:rPr lang="en-US" altLang="pt-BR" dirty="0" err="1"/>
              <a:t>casos</a:t>
            </a:r>
            <a:r>
              <a:rPr lang="en-US" altLang="pt-BR" dirty="0"/>
              <a:t> de teste</a:t>
            </a:r>
          </a:p>
          <a:p>
            <a:pPr lvl="1"/>
            <a:r>
              <a:rPr lang="en-US" altLang="pt-BR" dirty="0" err="1"/>
              <a:t>configuração</a:t>
            </a:r>
            <a:r>
              <a:rPr lang="en-US" altLang="pt-BR" dirty="0"/>
              <a:t> de </a:t>
            </a:r>
            <a:r>
              <a:rPr lang="en-US" altLang="pt-BR" dirty="0" err="1"/>
              <a:t>recursos</a:t>
            </a:r>
            <a:r>
              <a:rPr lang="en-US" altLang="pt-BR" dirty="0"/>
              <a:t> </a:t>
            </a:r>
            <a:r>
              <a:rPr lang="en-US" altLang="pt-BR" dirty="0" err="1"/>
              <a:t>comuns</a:t>
            </a:r>
            <a:r>
              <a:rPr lang="en-US" altLang="pt-BR" dirty="0"/>
              <a:t> </a:t>
            </a:r>
            <a:r>
              <a:rPr lang="en-US" altLang="pt-BR" dirty="0" err="1"/>
              <a:t>aos</a:t>
            </a:r>
            <a:r>
              <a:rPr lang="en-US" altLang="pt-BR" dirty="0"/>
              <a:t> </a:t>
            </a:r>
            <a:r>
              <a:rPr lang="en-US" altLang="pt-BR" dirty="0" err="1"/>
              <a:t>casos</a:t>
            </a:r>
            <a:r>
              <a:rPr lang="en-US" altLang="pt-BR" dirty="0"/>
              <a:t> de teste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pt-BR" dirty="0"/>
              <a:t>	(</a:t>
            </a:r>
            <a:r>
              <a:rPr lang="en-US" altLang="pt-BR" dirty="0" err="1"/>
              <a:t>exemplo</a:t>
            </a:r>
            <a:r>
              <a:rPr lang="en-US" altLang="pt-BR" dirty="0"/>
              <a:t>: </a:t>
            </a:r>
            <a:r>
              <a:rPr lang="en-US" altLang="pt-BR" dirty="0" err="1"/>
              <a:t>abertura</a:t>
            </a:r>
            <a:r>
              <a:rPr lang="en-US" altLang="pt-BR" dirty="0"/>
              <a:t> de </a:t>
            </a:r>
            <a:r>
              <a:rPr lang="en-US" altLang="pt-BR" dirty="0" err="1"/>
              <a:t>conexões</a:t>
            </a:r>
            <a:r>
              <a:rPr lang="en-US" altLang="pt-BR" dirty="0"/>
              <a:t> de banco de dados, socket, </a:t>
            </a:r>
            <a:r>
              <a:rPr lang="en-US" altLang="pt-BR" dirty="0" err="1"/>
              <a:t>etc</a:t>
            </a:r>
            <a:r>
              <a:rPr lang="en-US" altLang="pt-BR" dirty="0"/>
              <a:t>)</a:t>
            </a:r>
          </a:p>
          <a:p>
            <a:endParaRPr lang="en-US" altLang="pt-BR" sz="2600" dirty="0"/>
          </a:p>
          <a:p>
            <a:r>
              <a:rPr lang="en-US" altLang="pt-BR" sz="2600" dirty="0"/>
              <a:t>Para </a:t>
            </a:r>
            <a:r>
              <a:rPr lang="en-US" altLang="pt-BR" sz="2600" dirty="0" err="1"/>
              <a:t>liberar</a:t>
            </a:r>
            <a:r>
              <a:rPr lang="en-US" altLang="pt-BR" sz="2600" dirty="0"/>
              <a:t> </a:t>
            </a:r>
            <a:r>
              <a:rPr lang="en-US" altLang="pt-BR" sz="2600" dirty="0" err="1"/>
              <a:t>recursos</a:t>
            </a:r>
            <a:r>
              <a:rPr lang="en-US" altLang="pt-BR" sz="2600" dirty="0"/>
              <a:t> </a:t>
            </a:r>
            <a:r>
              <a:rPr lang="en-US" altLang="pt-BR" sz="2600" dirty="0" err="1"/>
              <a:t>utilizados</a:t>
            </a:r>
            <a:r>
              <a:rPr lang="en-US" altLang="pt-BR" sz="2600" dirty="0"/>
              <a:t> </a:t>
            </a:r>
            <a:r>
              <a:rPr lang="en-US" altLang="pt-BR" sz="2600" dirty="0" err="1"/>
              <a:t>pelos</a:t>
            </a:r>
            <a:r>
              <a:rPr lang="en-US" altLang="pt-BR" sz="2600" dirty="0"/>
              <a:t> </a:t>
            </a:r>
            <a:r>
              <a:rPr lang="en-US" altLang="pt-BR" sz="2600" dirty="0" err="1"/>
              <a:t>métodos</a:t>
            </a:r>
            <a:r>
              <a:rPr lang="en-US" altLang="pt-BR" sz="2600" dirty="0"/>
              <a:t> de teste </a:t>
            </a:r>
            <a:r>
              <a:rPr lang="en-US" altLang="pt-BR" sz="2600" dirty="0" err="1"/>
              <a:t>pode</a:t>
            </a:r>
            <a:r>
              <a:rPr lang="en-US" altLang="pt-BR" sz="2600" dirty="0"/>
              <a:t>-se </a:t>
            </a:r>
            <a:r>
              <a:rPr lang="en-US" altLang="pt-BR" sz="2600" dirty="0" err="1"/>
              <a:t>usar</a:t>
            </a:r>
            <a:r>
              <a:rPr lang="en-US" altLang="pt-BR" sz="2600" dirty="0"/>
              <a:t> o </a:t>
            </a:r>
            <a:r>
              <a:rPr lang="en-US" altLang="pt-BR" sz="2600" dirty="0" err="1"/>
              <a:t>método</a:t>
            </a:r>
            <a:r>
              <a:rPr lang="en-US" altLang="pt-BR" sz="2600" dirty="0"/>
              <a:t> </a:t>
            </a:r>
            <a:r>
              <a:rPr lang="en-US" altLang="pt-BR" sz="2600" dirty="0" err="1"/>
              <a:t>tearDown</a:t>
            </a:r>
            <a:r>
              <a:rPr lang="en-US" altLang="pt-BR" sz="2600" dirty="0"/>
              <a:t>()</a:t>
            </a:r>
          </a:p>
          <a:p>
            <a:pPr lvl="1"/>
            <a:r>
              <a:rPr lang="en-US" altLang="pt-BR" dirty="0" err="1"/>
              <a:t>Exemplos</a:t>
            </a:r>
            <a:r>
              <a:rPr lang="en-US" altLang="pt-BR" dirty="0"/>
              <a:t> de </a:t>
            </a:r>
            <a:r>
              <a:rPr lang="en-US" altLang="pt-BR" dirty="0" err="1"/>
              <a:t>recursos</a:t>
            </a:r>
            <a:r>
              <a:rPr lang="en-US" altLang="pt-BR" dirty="0"/>
              <a:t> que </a:t>
            </a:r>
            <a:r>
              <a:rPr lang="en-US" altLang="pt-BR" dirty="0" err="1"/>
              <a:t>podem</a:t>
            </a:r>
            <a:r>
              <a:rPr lang="en-US" altLang="pt-BR" dirty="0"/>
              <a:t> ser </a:t>
            </a:r>
            <a:r>
              <a:rPr lang="en-US" altLang="pt-BR" dirty="0" err="1"/>
              <a:t>liberados</a:t>
            </a:r>
            <a:r>
              <a:rPr lang="en-US" altLang="pt-BR" dirty="0"/>
              <a:t>: </a:t>
            </a:r>
            <a:r>
              <a:rPr lang="en-US" altLang="pt-BR" i="1" dirty="0"/>
              <a:t>streams</a:t>
            </a:r>
            <a:r>
              <a:rPr lang="en-US" altLang="pt-BR" dirty="0"/>
              <a:t>, </a:t>
            </a:r>
            <a:r>
              <a:rPr lang="en-US" altLang="pt-BR" dirty="0" err="1"/>
              <a:t>fechar</a:t>
            </a:r>
            <a:r>
              <a:rPr lang="en-US" altLang="pt-BR" dirty="0"/>
              <a:t> </a:t>
            </a:r>
            <a:r>
              <a:rPr lang="en-US" altLang="pt-BR" dirty="0" err="1"/>
              <a:t>conexões</a:t>
            </a:r>
            <a:r>
              <a:rPr lang="en-US" altLang="pt-BR" dirty="0"/>
              <a:t> de banco de dados, </a:t>
            </a:r>
            <a:r>
              <a:rPr lang="en-US" altLang="pt-BR" dirty="0" err="1"/>
              <a:t>apagar</a:t>
            </a:r>
            <a:r>
              <a:rPr lang="en-US" altLang="pt-BR" dirty="0"/>
              <a:t>/mover </a:t>
            </a:r>
            <a:r>
              <a:rPr lang="en-US" altLang="pt-BR" dirty="0" err="1"/>
              <a:t>arquivos</a:t>
            </a:r>
            <a:r>
              <a:rPr lang="en-US" altLang="pt-BR" dirty="0"/>
              <a:t> de dados.</a:t>
            </a: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26624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A90E393-9CD1-48FD-8C6C-612396DA198F}"/>
              </a:ext>
            </a:extLst>
          </p:cNvPr>
          <p:cNvSpPr txBox="1">
            <a:spLocks noChangeArrowheads="1"/>
          </p:cNvSpPr>
          <p:nvPr/>
        </p:nvSpPr>
        <p:spPr>
          <a:xfrm>
            <a:off x="4102272" y="981577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 sz="3400"/>
              <a:t>Exemplos - métodos do JUnit para configuração dos casos de teste</a:t>
            </a:r>
            <a:endParaRPr lang="pt-PT" altLang="pt-BR" sz="3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7ADFDFA-C321-436B-951B-B9C03B150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672" y="2858002"/>
            <a:ext cx="8077200" cy="36496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ContaTest extends TestCase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r>
              <a:rPr lang="pt-PT" altLang="pt-BR" sz="1600" b="1">
                <a:latin typeface="Courier New" panose="02070309020205020404" pitchFamily="49" charset="0"/>
              </a:rPr>
              <a:t>Conta contaNum111_Saldo</a:t>
            </a:r>
            <a:r>
              <a:rPr lang="en-US" altLang="pt-BR" sz="1600" b="1">
                <a:latin typeface="Courier New" panose="02070309020205020404" pitchFamily="49" charset="0"/>
              </a:rPr>
              <a:t>50;</a:t>
            </a:r>
            <a:endParaRPr lang="pt-PT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Conta contaNum111_Saldo1</a:t>
            </a:r>
            <a:r>
              <a:rPr lang="en-US" altLang="pt-BR" sz="1600" b="1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void setUp(){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this.</a:t>
            </a:r>
            <a:r>
              <a:rPr lang="pt-PT" altLang="pt-BR" sz="1600" b="1">
                <a:latin typeface="Courier New" panose="02070309020205020404" pitchFamily="49" charset="0"/>
              </a:rPr>
              <a:t>contaNum111_Saldo</a:t>
            </a:r>
            <a:r>
              <a:rPr lang="en-US" altLang="pt-BR" sz="1600" b="1">
                <a:latin typeface="Courier New" panose="02070309020205020404" pitchFamily="49" charset="0"/>
              </a:rPr>
              <a:t>50</a:t>
            </a:r>
            <a:r>
              <a:rPr lang="pt-PT" altLang="pt-BR" sz="1600" b="1">
                <a:latin typeface="Courier New" panose="02070309020205020404" pitchFamily="49" charset="0"/>
              </a:rPr>
              <a:t> = new Conta(111, </a:t>
            </a:r>
            <a:r>
              <a:rPr lang="en-US" altLang="pt-BR" sz="1600" b="1">
                <a:latin typeface="Courier New" panose="02070309020205020404" pitchFamily="49" charset="0"/>
              </a:rPr>
              <a:t>50.0</a:t>
            </a:r>
            <a:r>
              <a:rPr lang="pt-PT" altLang="pt-BR" sz="1600" b="1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    </a:t>
            </a:r>
            <a:r>
              <a:rPr lang="en-US" altLang="pt-BR" sz="1600" b="1">
                <a:latin typeface="Courier New" panose="02070309020205020404" pitchFamily="49" charset="0"/>
              </a:rPr>
              <a:t>this.</a:t>
            </a:r>
            <a:r>
              <a:rPr lang="pt-PT" altLang="pt-BR" sz="1600" b="1">
                <a:latin typeface="Courier New" panose="02070309020205020404" pitchFamily="49" charset="0"/>
              </a:rPr>
              <a:t>contaNum111_Saldo1 = new Conta(111, 1.0);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r>
              <a:rPr lang="pt-PT" altLang="pt-BR" sz="1600" b="1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46DBB16-B2AA-414B-8190-F8C7B1FE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797" y="2134102"/>
            <a:ext cx="32766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Verdana" panose="020B0604030504040204" pitchFamily="34" charset="0"/>
              </a:rPr>
              <a:t>Execução antes de cada método de teste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4BA63476-BCE1-4ADE-88DC-5431DD0BA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5472" y="2708777"/>
            <a:ext cx="3367088" cy="166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22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BEE646-81C7-4511-BFF5-638917C4EBE7}"/>
              </a:ext>
            </a:extLst>
          </p:cNvPr>
          <p:cNvSpPr txBox="1">
            <a:spLocks noChangeArrowheads="1"/>
          </p:cNvSpPr>
          <p:nvPr/>
        </p:nvSpPr>
        <p:spPr>
          <a:xfrm>
            <a:off x="3751410" y="14176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/>
              <a:t>Suites de testes</a:t>
            </a:r>
            <a:endParaRPr lang="pt-PT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E932211-B8CD-43DC-A383-4908F86C0E6D}"/>
              </a:ext>
            </a:extLst>
          </p:cNvPr>
          <p:cNvSpPr txBox="1">
            <a:spLocks noChangeArrowheads="1"/>
          </p:cNvSpPr>
          <p:nvPr/>
        </p:nvSpPr>
        <p:spPr>
          <a:xfrm>
            <a:off x="3522810" y="2362200"/>
            <a:ext cx="8458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pt-BR"/>
              <a:t>Quando falamos em teste automatizado, é comum querermos executar um conjunto de testes de uma única vez;</a:t>
            </a:r>
          </a:p>
          <a:p>
            <a:r>
              <a:rPr lang="en-US" altLang="pt-BR"/>
              <a:t>Suites de testes representam um conjunto de testes que serão executados seqüencialmente;</a:t>
            </a:r>
          </a:p>
          <a:p>
            <a:r>
              <a:rPr lang="en-US" altLang="pt-BR"/>
              <a:t>JUnit define a classe TestSuite que:</a:t>
            </a:r>
          </a:p>
          <a:p>
            <a:pPr lvl="1"/>
            <a:r>
              <a:rPr lang="en-US" altLang="pt-BR"/>
              <a:t>Permite incluir todos os métodos de teste de uma classe em um suite de teste;</a:t>
            </a:r>
          </a:p>
          <a:p>
            <a:pPr lvl="1"/>
            <a:r>
              <a:rPr lang="en-US" altLang="pt-BR"/>
              <a:t>Permite definir uma classe que inclui todos os suites de teste das classes do sistema.</a:t>
            </a: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393115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3A491F2-923B-452D-8F57-7A85B1F89CA4}"/>
              </a:ext>
            </a:extLst>
          </p:cNvPr>
          <p:cNvSpPr txBox="1">
            <a:spLocks noChangeArrowheads="1"/>
          </p:cNvSpPr>
          <p:nvPr/>
        </p:nvSpPr>
        <p:spPr>
          <a:xfrm>
            <a:off x="4365103" y="1118896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/>
              <a:t>Exemplos – suites de testes</a:t>
            </a:r>
            <a:endParaRPr lang="pt-PT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A9455BB-CF6F-4B58-9E5D-059C99B48D01}"/>
              </a:ext>
            </a:extLst>
          </p:cNvPr>
          <p:cNvSpPr txBox="1">
            <a:spLocks noChangeArrowheads="1"/>
          </p:cNvSpPr>
          <p:nvPr/>
        </p:nvSpPr>
        <p:spPr>
          <a:xfrm>
            <a:off x="4136503" y="175865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pt-BR" sz="2600"/>
              <a:t>Definindo um suite de testes com apenas uma classe de teste</a:t>
            </a:r>
            <a:endParaRPr lang="pt-PT" altLang="pt-BR" sz="26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7619672-4476-44A7-B07C-EE4979A76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303" y="2665121"/>
            <a:ext cx="8077200" cy="38941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...</a:t>
            </a: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ContaTest extends TestCase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static Test suite(){                                	return new TestSuite(ContaTest.class);			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static void main(String[] args){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  junit.textui.TestRunner.run(suite());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r>
              <a:rPr lang="pt-PT" altLang="pt-BR" sz="1600" b="1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8BCA9E9-8281-4BF7-A426-FC8CF17E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1903" y="2444458"/>
            <a:ext cx="28956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Verdana" panose="020B0604030504040204" pitchFamily="34" charset="0"/>
              </a:rPr>
              <a:t>Definição do suite de teste da classe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5C5FA3A2-4AF6-41BC-9304-E8C39255C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0303" y="3054058"/>
            <a:ext cx="2590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0A39129-640B-45C2-BA03-AB4FE26E9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903" y="5797258"/>
            <a:ext cx="32004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Verdana" panose="020B0604030504040204" pitchFamily="34" charset="0"/>
              </a:rPr>
              <a:t>Método main() da classe invoca suite de teste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9A635A41-3B30-40A4-B153-0968587029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6303" y="5416258"/>
            <a:ext cx="25146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00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55C8C6B-787C-4605-9F2C-8B7142D1B8E9}"/>
              </a:ext>
            </a:extLst>
          </p:cNvPr>
          <p:cNvSpPr txBox="1">
            <a:spLocks noChangeArrowheads="1"/>
          </p:cNvSpPr>
          <p:nvPr/>
        </p:nvSpPr>
        <p:spPr>
          <a:xfrm>
            <a:off x="4060554" y="708063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/>
              <a:t>Exemplos – suites de testes</a:t>
            </a:r>
            <a:endParaRPr lang="pt-PT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CD23DAE-2CF9-4B11-8328-98003D8F37CC}"/>
              </a:ext>
            </a:extLst>
          </p:cNvPr>
          <p:cNvSpPr txBox="1">
            <a:spLocks noChangeArrowheads="1"/>
          </p:cNvSpPr>
          <p:nvPr/>
        </p:nvSpPr>
        <p:spPr>
          <a:xfrm>
            <a:off x="3831954" y="1347825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pt-BR"/>
              <a:t>Agregando um conjunto de </a:t>
            </a:r>
            <a:r>
              <a:rPr lang="en-US" altLang="pt-BR" i="1"/>
              <a:t>suites</a:t>
            </a:r>
            <a:r>
              <a:rPr lang="en-US" altLang="pt-BR"/>
              <a:t> de teste</a:t>
            </a:r>
            <a:endParaRPr lang="pt-PT" altLang="pt-BR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7171AC4-8353-4DD3-B67C-825067F7C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754" y="1841538"/>
            <a:ext cx="8077200" cy="477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</a:t>
            </a:r>
            <a:r>
              <a:rPr lang="en-US" altLang="pt-BR" sz="1600" b="1">
                <a:latin typeface="Courier New" panose="02070309020205020404" pitchFamily="49" charset="0"/>
              </a:rPr>
              <a:t>All</a:t>
            </a:r>
            <a:r>
              <a:rPr lang="pt-PT" altLang="pt-BR" sz="1600" b="1">
                <a:latin typeface="Courier New" panose="02070309020205020404" pitchFamily="49" charset="0"/>
              </a:rPr>
              <a:t>Test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static void main(String[] args){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  junit.textui.TestRunner.run(suite());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  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public static Test suite(){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TestSuite suite= new TestSuite("All JUnit Tests");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suite.addTestSuite(ContaTest.class);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suite.addTestSuite(PoupancaTest.class);	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  return suite; 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r>
              <a:rPr lang="pt-PT" altLang="pt-BR" sz="1600" b="1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3A4438C-6D95-4AC4-B47F-DDD0A495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954" y="3176625"/>
            <a:ext cx="52578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OU suite.add(new TestSuite(ContaTest.class));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9A3A334E-B077-4B34-8922-25D8379C66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5554" y="3754475"/>
            <a:ext cx="1447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56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-3404678" y="-336879"/>
            <a:ext cx="10739336" cy="7892716"/>
          </a:xfrm>
          <a:prstGeom prst="parallelogram">
            <a:avLst>
              <a:gd name="adj" fmla="val 25000"/>
            </a:avLst>
          </a:prstGeom>
          <a:solidFill>
            <a:srgbClr val="FFE4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-593315" y="1794772"/>
            <a:ext cx="1138800" cy="293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0"/>
              <a:buFont typeface="Arial"/>
              <a:buNone/>
            </a:pPr>
            <a:r>
              <a:rPr lang="pt-BR" sz="40500" b="1" i="0" u="none" strike="noStrike" cap="none">
                <a:solidFill>
                  <a:srgbClr val="FFF1DA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0500" b="1" i="0" u="none" strike="noStrike" cap="none">
              <a:solidFill>
                <a:srgbClr val="FFF1D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1045050" y="770425"/>
            <a:ext cx="10623300" cy="5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ESTUDO DE CASO</a:t>
            </a:r>
            <a:endParaRPr sz="3600" b="1" i="0" u="none" strike="noStrike" cap="none">
              <a:solidFill>
                <a:srgbClr val="FF603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061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1"/>
              <a:t>Esta é a primeira semana de trabalho em seu novo emprego como desenvolvedor java júnior. Você integrará uma equipe de 10 pessoas, elaborando códigos e implementando novas funções no mesmo banco de códigos. Na primeira tarefa para a qual foi escalado, você corrigiu um erro referente à exclusão de credenciais do usuário após execução de logout. Depois de enviar o código, você percebeu que, embora a função de logout esteja funcionando corretamente, uma outra função deixou de funcionar e, consequentemente, os usuários foram impedidos de efetuar login.</a:t>
            </a:r>
            <a:endParaRPr sz="2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66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D87B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-776698" y="-3982911"/>
            <a:ext cx="1138800" cy="139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0"/>
              <a:buFont typeface="Arial"/>
              <a:buNone/>
            </a:pPr>
            <a:r>
              <a:rPr lang="pt-BR" sz="90000" b="1" i="0" u="none" strike="noStrike" cap="none">
                <a:solidFill>
                  <a:srgbClr val="F5D7CD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90000" b="1" i="0" u="none" strike="noStrike" cap="none">
              <a:solidFill>
                <a:srgbClr val="F5D7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244600" y="1272825"/>
            <a:ext cx="8177400" cy="4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Como podemos garantir que as alterações feitas não interrompam a funcionalidade anterior em grandes sistemas? </a:t>
            </a:r>
            <a:endParaRPr sz="3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Como podemos ser rigorosos em um cenário como este? </a:t>
            </a:r>
            <a:endParaRPr sz="3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MENTALIDADES</a:t>
            </a:r>
            <a:endParaRPr sz="48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04" name="Google Shape;104;g5db60291ac_0_30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5db60291ac_0_30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5db60291ac_0_30"/>
          <p:cNvSpPr txBox="1"/>
          <p:nvPr/>
        </p:nvSpPr>
        <p:spPr>
          <a:xfrm>
            <a:off x="1763275" y="2682525"/>
            <a:ext cx="8601600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AO FUTURO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RESPONSABILIDADE PESSOAL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MENTALIDADE DE CRESCIMENTO</a:t>
            </a:r>
            <a:endParaRPr sz="2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lang="pt-BR" sz="2400" b="1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PERSISTÊNCIA</a:t>
            </a:r>
            <a:endParaRPr sz="24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7" name="Google Shape;107;g5db60291ac_0_30"/>
          <p:cNvCxnSpPr/>
          <p:nvPr/>
        </p:nvCxnSpPr>
        <p:spPr>
          <a:xfrm>
            <a:off x="1634530" y="3763749"/>
            <a:ext cx="6374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8" name="Google Shape;108;g5db60291ac_0_30"/>
          <p:cNvGrpSpPr/>
          <p:nvPr/>
        </p:nvGrpSpPr>
        <p:grpSpPr>
          <a:xfrm>
            <a:off x="1634530" y="2645318"/>
            <a:ext cx="6374006" cy="2189200"/>
            <a:chOff x="2117558" y="2342885"/>
            <a:chExt cx="5598600" cy="1641941"/>
          </a:xfrm>
        </p:grpSpPr>
        <p:cxnSp>
          <p:nvCxnSpPr>
            <p:cNvPr id="109" name="Google Shape;109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g5db60291ac_0_30"/>
            <p:cNvCxnSpPr/>
            <p:nvPr/>
          </p:nvCxnSpPr>
          <p:spPr>
            <a:xfrm>
              <a:off x="2117558" y="3583774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g5db60291ac_0_30"/>
            <p:cNvCxnSpPr/>
            <p:nvPr/>
          </p:nvCxnSpPr>
          <p:spPr>
            <a:xfrm>
              <a:off x="2117558" y="3984826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3" name="Google Shape;113;g5db60291ac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/>
        </p:nvSpPr>
        <p:spPr>
          <a:xfrm>
            <a:off x="6212735" y="4916257"/>
            <a:ext cx="5361210" cy="89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4000" b="1">
                <a:solidFill>
                  <a:srgbClr val="9A9A8B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4000" b="0" i="0" u="none" strike="noStrike" cap="none">
              <a:solidFill>
                <a:srgbClr val="9A9A8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91" name="Google Shape;191;p26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92" name="Google Shape;192;p26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4275125" y="1384100"/>
            <a:ext cx="7776900" cy="54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>
                <a:solidFill>
                  <a:srgbClr val="FFFFFF"/>
                </a:solidFill>
              </a:rPr>
              <a:t>O </a:t>
            </a:r>
            <a:r>
              <a:rPr lang="pt-BR" sz="2800" b="1">
                <a:solidFill>
                  <a:srgbClr val="FFFFFF"/>
                </a:solidFill>
              </a:rPr>
              <a:t>Teste de Unidade</a:t>
            </a:r>
            <a:r>
              <a:rPr lang="pt-BR" sz="2800">
                <a:solidFill>
                  <a:srgbClr val="FFFFFF"/>
                </a:solidFill>
              </a:rPr>
              <a:t> é um método de análise de softwares em que a capacidade de verificação do comportamento correto demonstrada por esses componentes individuais é avaliada.</a:t>
            </a:r>
            <a:endParaRPr sz="28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>
                <a:solidFill>
                  <a:srgbClr val="FFFFFF"/>
                </a:solidFill>
              </a:rPr>
              <a:t>Os testes de unidade promovem a melhoria da qualidade de um código e facilitam a identificação de problemas em um estágio inicial do ciclo de desenvolvimento.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REVISE OS PONTOS PRINCIPAIS</a:t>
            </a:r>
            <a:r>
              <a:rPr lang="pt-BR" sz="3600" b="1" i="0" u="none" strike="noStrike" cap="none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 1/4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e079b92d_0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80e079b92d_0_31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80e079b92d_0_31"/>
          <p:cNvSpPr txBox="1"/>
          <p:nvPr/>
        </p:nvSpPr>
        <p:spPr>
          <a:xfrm>
            <a:off x="4458750" y="1155500"/>
            <a:ext cx="7510500" cy="54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 b="1">
                <a:solidFill>
                  <a:srgbClr val="FFFFFF"/>
                </a:solidFill>
              </a:rPr>
              <a:t>JUnit</a:t>
            </a:r>
            <a:r>
              <a:rPr lang="pt-BR" sz="2800">
                <a:solidFill>
                  <a:srgbClr val="FFFFFF"/>
                </a:solidFill>
              </a:rPr>
              <a:t> é um dos frameworks de teste mais utilizados para a linguagem de programação Java.</a:t>
            </a:r>
            <a:endParaRPr sz="28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>
                <a:solidFill>
                  <a:srgbClr val="FFFFFF"/>
                </a:solidFill>
              </a:rPr>
              <a:t>Ao utilizar </a:t>
            </a:r>
            <a:r>
              <a:rPr lang="pt-BR" sz="2800" b="1">
                <a:solidFill>
                  <a:srgbClr val="FFFFFF"/>
                </a:solidFill>
              </a:rPr>
              <a:t>assertivas</a:t>
            </a:r>
            <a:r>
              <a:rPr lang="pt-BR" sz="2800">
                <a:solidFill>
                  <a:srgbClr val="FFFFFF"/>
                </a:solidFill>
              </a:rPr>
              <a:t>, o desenvolvedor é capaz de validar o output previsto de uma função.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 b="1">
                <a:solidFill>
                  <a:srgbClr val="FFFFFF"/>
                </a:solidFill>
              </a:rPr>
              <a:t>@Test </a:t>
            </a:r>
            <a:r>
              <a:rPr lang="pt-BR" sz="2800">
                <a:solidFill>
                  <a:srgbClr val="FFFFFF"/>
                </a:solidFill>
              </a:rPr>
              <a:t>é a principal anotação utilizada para converter uma função em um teste de unidade que pode ser executado pelo executor do teste.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80e079b92d_0_31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REVISE OS PONTOS PRINCIPAIS</a:t>
            </a:r>
            <a:r>
              <a:rPr lang="pt-BR" sz="3600" b="1" i="0" u="none" strike="noStrike" cap="none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 2/4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0e079b92d_0_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80e079b92d_0_39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0e079b92d_0_39"/>
          <p:cNvSpPr txBox="1"/>
          <p:nvPr/>
        </p:nvSpPr>
        <p:spPr>
          <a:xfrm>
            <a:off x="4852350" y="1307900"/>
            <a:ext cx="7116900" cy="54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lang="pt-BR" sz="2800">
                <a:solidFill>
                  <a:srgbClr val="FFFFFF"/>
                </a:solidFill>
              </a:rPr>
              <a:t>O objetivo dos testes de unidade é assegurar que uma parte individual do código funcione como previsto.</a:t>
            </a:r>
            <a:endParaRPr sz="28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lang="pt-BR" sz="2800">
                <a:solidFill>
                  <a:srgbClr val="FFFFFF"/>
                </a:solidFill>
              </a:rPr>
              <a:t>Ao elaborar um teste de unidade, o desenvolvedor é levado a refletir sobre: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rgbClr val="FFFFFF"/>
                </a:solidFill>
              </a:rPr>
              <a:t>Inputs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rgbClr val="FFFFFF"/>
                </a:solidFill>
              </a:rPr>
              <a:t>Outputs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pt-BR" sz="2800">
                <a:solidFill>
                  <a:srgbClr val="FFFFFF"/>
                </a:solidFill>
              </a:rPr>
              <a:t>Erros ou cenários possíveis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0e079b92d_0_39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REVISE OS PONTOS PRINCIPAIS</a:t>
            </a:r>
            <a:r>
              <a:rPr lang="pt-BR" sz="3600" b="1" i="0" u="none" strike="noStrike" cap="none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 3/4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14547e5ae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714547e5ae_0_4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714547e5ae_0_4"/>
          <p:cNvSpPr txBox="1"/>
          <p:nvPr/>
        </p:nvSpPr>
        <p:spPr>
          <a:xfrm>
            <a:off x="4852350" y="1765100"/>
            <a:ext cx="7116900" cy="3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pt-BR" sz="2800">
                <a:solidFill>
                  <a:srgbClr val="FFFFFF"/>
                </a:solidFill>
              </a:rPr>
              <a:t>O Desenvolvimento Guiado por Testes é uma prática em que um desenvolvedor primeiro elabora o teste de unidade e somente depois o código, para que assim o teste possa ser aprovado.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714547e5ae_0_4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REVISE OS PONTOS PRINCIPAIS</a:t>
            </a:r>
            <a:r>
              <a:rPr lang="pt-BR" sz="3600" b="1" i="0" u="none" strike="noStrike" cap="none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 4/4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87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87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-776698" y="-3982911"/>
            <a:ext cx="1138800" cy="139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0"/>
              <a:buFont typeface="Arial"/>
              <a:buNone/>
            </a:pPr>
            <a:r>
              <a:rPr lang="pt-BR" sz="90000" b="1" i="0" u="none" strike="noStrike" cap="none">
                <a:solidFill>
                  <a:srgbClr val="88371D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90000" b="1" i="0" u="none" strike="noStrike" cap="none">
              <a:solidFill>
                <a:srgbClr val="8837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2348575" y="2370625"/>
            <a:ext cx="8972700" cy="23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5D7CD"/>
              </a:buClr>
              <a:buSzPts val="2800"/>
              <a:buFont typeface="Verdana"/>
              <a:buChar char="●"/>
            </a:pPr>
            <a:r>
              <a:rPr lang="pt-BR" sz="2800" b="1">
                <a:solidFill>
                  <a:srgbClr val="F5D7CD"/>
                </a:solidFill>
                <a:latin typeface="Verdana"/>
                <a:ea typeface="Verdana"/>
                <a:cs typeface="Verdana"/>
                <a:sym typeface="Verdana"/>
              </a:rPr>
              <a:t>Por que é importante elaborar testes de unidade?</a:t>
            </a:r>
            <a:endParaRPr sz="2800" b="1" i="0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D7CD"/>
              </a:buClr>
              <a:buSzPts val="2800"/>
              <a:buFont typeface="Verdana"/>
              <a:buChar char="●"/>
            </a:pPr>
            <a:r>
              <a:rPr lang="pt-BR" sz="2800" b="1">
                <a:solidFill>
                  <a:srgbClr val="F5D7CD"/>
                </a:solidFill>
                <a:latin typeface="Verdana"/>
                <a:ea typeface="Verdana"/>
                <a:cs typeface="Verdana"/>
                <a:sym typeface="Verdana"/>
              </a:rPr>
              <a:t>Que situações semelhantes à do miniexercício apresentado na seção de abertura você acredita que enfrentará quando estiver no trabalho? Por quê?</a:t>
            </a:r>
            <a:endParaRPr sz="2800" b="1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1" i="1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7784817" y="505371"/>
            <a:ext cx="353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⟲</a:t>
            </a:r>
            <a:r>
              <a:rPr lang="pt-BR" sz="24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400" b="1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2400" b="0" i="0" u="none" strike="noStrike" cap="none">
              <a:solidFill>
                <a:srgbClr val="E6C3B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2428102" y="1293325"/>
            <a:ext cx="7786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QUESTÕES DE AVALIAÇÃO </a:t>
            </a:r>
            <a:endParaRPr sz="40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37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D87B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-776698" y="-3982911"/>
            <a:ext cx="1138800" cy="139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0"/>
              <a:buFont typeface="Arial"/>
              <a:buNone/>
            </a:pPr>
            <a:r>
              <a:rPr lang="pt-BR" sz="90000" b="1" i="0" u="none" strike="noStrike" cap="none">
                <a:solidFill>
                  <a:srgbClr val="D6666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90000" b="1" i="0" u="none" strike="noStrike" cap="none">
              <a:solidFill>
                <a:srgbClr val="D666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1"/>
          <p:cNvSpPr/>
          <p:nvPr/>
        </p:nvSpPr>
        <p:spPr>
          <a:xfrm>
            <a:off x="972775" y="2534975"/>
            <a:ext cx="10653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600" i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Jack é um desenvolvedor java júnior que está frustrado por ter aplicado mudanças em seu projeto e interrompido o funcionamento de todos os testes. Mesmo com suas diversas tentativas de interpretar o código por horas, alguns dos conceitos e bibliotecas ultrapassam sua experiência. Ele está muito frustrado e não sabe o que fazer. </a:t>
            </a:r>
            <a:endParaRPr sz="2600" b="0" i="1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600" b="0" i="1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Char char="●"/>
            </a:pPr>
            <a:r>
              <a:rPr lang="pt-BR" sz="2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Por que a persistência é necessária para resolver a questão?</a:t>
            </a:r>
            <a:endParaRPr sz="26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Char char="●"/>
            </a:pPr>
            <a:r>
              <a:rPr lang="pt-BR" sz="2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 que forma a proatividade pode ser útil?</a:t>
            </a:r>
            <a:endParaRPr sz="26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1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7784817" y="457199"/>
            <a:ext cx="353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⟲</a:t>
            </a:r>
            <a:r>
              <a:rPr lang="pt-BR" sz="24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400" b="1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2400" b="0" i="0" u="none" strike="noStrike" cap="none">
              <a:solidFill>
                <a:srgbClr val="E6C3B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550850" y="1041975"/>
            <a:ext cx="1027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HABILIDADES COMPORTAMENTAIS E CONEXÕES DE MENTALIDADES  </a:t>
            </a:r>
            <a:endParaRPr sz="40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 descr="Pessoas posando para fo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256" name="Google Shape;256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1"/>
          <p:cNvSpPr txBox="1"/>
          <p:nvPr/>
        </p:nvSpPr>
        <p:spPr>
          <a:xfrm>
            <a:off x="6230571" y="5155438"/>
            <a:ext cx="525964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5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OBRIGADO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b60291ac_0_79"/>
          <p:cNvSpPr txBox="1"/>
          <p:nvPr/>
        </p:nvSpPr>
        <p:spPr>
          <a:xfrm>
            <a:off x="508001" y="1014826"/>
            <a:ext cx="7789332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HABILIDADES</a:t>
            </a:r>
            <a:endParaRPr sz="48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0" name="Google Shape;120;g5db60291ac_0_79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21" name="Google Shape;121;g5db60291ac_0_79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5db60291ac_0_79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g5db60291ac_0_79"/>
          <p:cNvSpPr txBox="1"/>
          <p:nvPr/>
        </p:nvSpPr>
        <p:spPr>
          <a:xfrm>
            <a:off x="1763275" y="2682525"/>
            <a:ext cx="8601600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TRABALHO EM EQUIPE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●"/>
            </a:pPr>
            <a:r>
              <a:rPr lang="pt-BR" sz="2400">
                <a:latin typeface="Verdana"/>
                <a:ea typeface="Verdana"/>
                <a:cs typeface="Verdana"/>
                <a:sym typeface="Verdana"/>
              </a:rPr>
              <a:t>ORIENTAÇÃO AO DETALHE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 b="1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PROATIVIDADE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COMUNICAÇÃO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4" name="Google Shape;124;g5db60291ac_0_79"/>
          <p:cNvCxnSpPr/>
          <p:nvPr/>
        </p:nvCxnSpPr>
        <p:spPr>
          <a:xfrm>
            <a:off x="1634530" y="3763749"/>
            <a:ext cx="6374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Google Shape;125;g5db60291ac_0_79"/>
          <p:cNvGrpSpPr/>
          <p:nvPr/>
        </p:nvGrpSpPr>
        <p:grpSpPr>
          <a:xfrm>
            <a:off x="1634530" y="2645318"/>
            <a:ext cx="6374006" cy="2189200"/>
            <a:chOff x="2117558" y="2342885"/>
            <a:chExt cx="5598600" cy="1641941"/>
          </a:xfrm>
        </p:grpSpPr>
        <p:cxnSp>
          <p:nvCxnSpPr>
            <p:cNvPr id="126" name="Google Shape;126;g5db60291ac_0_79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g5db60291ac_0_79"/>
            <p:cNvCxnSpPr/>
            <p:nvPr/>
          </p:nvCxnSpPr>
          <p:spPr>
            <a:xfrm>
              <a:off x="2117558" y="3583774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g5db60291ac_0_79"/>
            <p:cNvCxnSpPr/>
            <p:nvPr/>
          </p:nvCxnSpPr>
          <p:spPr>
            <a:xfrm>
              <a:off x="2117558" y="3984826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g5db60291ac_0_79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" name="Google Shape;130;g5db60291ac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b60291ac_0_11"/>
          <p:cNvSpPr txBox="1"/>
          <p:nvPr/>
        </p:nvSpPr>
        <p:spPr>
          <a:xfrm>
            <a:off x="384251" y="757934"/>
            <a:ext cx="9841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72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7" name="Google Shape;137;g5db60291ac_0_11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38" name="Google Shape;138;g5db60291ac_0_11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5db60291ac_0_11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5db60291ac_0_11"/>
          <p:cNvSpPr txBox="1"/>
          <p:nvPr/>
        </p:nvSpPr>
        <p:spPr>
          <a:xfrm>
            <a:off x="1451246" y="2497585"/>
            <a:ext cx="9302400" cy="342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ABERTURA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 dirty="0">
                <a:latin typeface="Verdana"/>
                <a:ea typeface="Verdana"/>
                <a:cs typeface="Verdana"/>
                <a:sym typeface="Verdana"/>
              </a:rPr>
              <a:t> O QUE É UM TESTE DE UNIDADE?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 dirty="0">
                <a:latin typeface="Verdana"/>
                <a:ea typeface="Verdana"/>
                <a:cs typeface="Verdana"/>
                <a:sym typeface="Verdana"/>
              </a:rPr>
              <a:t> ELABORANDO TESTES DE UNIDADE COM JAVA E JUNIT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pt-BR" sz="2000" dirty="0">
                <a:latin typeface="Verdana"/>
                <a:ea typeface="Verdana"/>
                <a:cs typeface="Verdana"/>
                <a:sym typeface="Verdana"/>
              </a:rPr>
              <a:t>DESENVOLVIMENTO GUIADO POR TESTES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20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1" name="Google Shape;141;g5db60291ac_0_11"/>
          <p:cNvCxnSpPr/>
          <p:nvPr/>
        </p:nvCxnSpPr>
        <p:spPr>
          <a:xfrm>
            <a:off x="1322493" y="3021884"/>
            <a:ext cx="71716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g5db60291ac_0_11"/>
          <p:cNvCxnSpPr/>
          <p:nvPr/>
        </p:nvCxnSpPr>
        <p:spPr>
          <a:xfrm>
            <a:off x="1322493" y="3412258"/>
            <a:ext cx="71716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g5db60291ac_0_11"/>
          <p:cNvCxnSpPr/>
          <p:nvPr/>
        </p:nvCxnSpPr>
        <p:spPr>
          <a:xfrm>
            <a:off x="1322493" y="3802632"/>
            <a:ext cx="71716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g5db60291ac_0_11"/>
          <p:cNvCxnSpPr/>
          <p:nvPr/>
        </p:nvCxnSpPr>
        <p:spPr>
          <a:xfrm>
            <a:off x="1322493" y="4583380"/>
            <a:ext cx="71716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g5db60291ac_0_11"/>
          <p:cNvCxnSpPr/>
          <p:nvPr/>
        </p:nvCxnSpPr>
        <p:spPr>
          <a:xfrm>
            <a:off x="1322493" y="4193006"/>
            <a:ext cx="71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g5db60291ac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2920825" y="2009450"/>
            <a:ext cx="7836000" cy="3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o teste de unidade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o framework </a:t>
            </a:r>
            <a:r>
              <a:rPr lang="pt-BR" sz="200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JUnit</a:t>
            </a: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Adicionar a biblioteca </a:t>
            </a:r>
            <a:r>
              <a:rPr lang="pt-BR" sz="200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JUnit</a:t>
            </a: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ao seu projeto Java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Utilizar assertivas para verificar a correção do código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4"/>
          <p:cNvSpPr/>
          <p:nvPr/>
        </p:nvSpPr>
        <p:spPr>
          <a:xfrm rot="-5400000">
            <a:off x="10281366" y="4947451"/>
            <a:ext cx="1901700" cy="1919400"/>
          </a:xfrm>
          <a:prstGeom prst="rtTriangle">
            <a:avLst/>
          </a:prstGeom>
          <a:solidFill>
            <a:srgbClr val="F9E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endParaRPr sz="1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4"/>
          <p:cNvGrpSpPr/>
          <p:nvPr/>
        </p:nvGrpSpPr>
        <p:grpSpPr>
          <a:xfrm>
            <a:off x="0" y="0"/>
            <a:ext cx="4546535" cy="6858084"/>
            <a:chOff x="55" y="0"/>
            <a:chExt cx="4546535" cy="6858084"/>
          </a:xfrm>
        </p:grpSpPr>
        <p:sp>
          <p:nvSpPr>
            <p:cNvPr id="155" name="Google Shape;155;p4"/>
            <p:cNvSpPr/>
            <p:nvPr/>
          </p:nvSpPr>
          <p:spPr>
            <a:xfrm>
              <a:off x="90" y="2902584"/>
              <a:ext cx="4546500" cy="3955500"/>
            </a:xfrm>
            <a:prstGeom prst="rtTriangle">
              <a:avLst/>
            </a:prstGeom>
            <a:solidFill>
              <a:srgbClr val="FDF6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4"/>
            <p:cNvGrpSpPr/>
            <p:nvPr/>
          </p:nvGrpSpPr>
          <p:grpSpPr>
            <a:xfrm>
              <a:off x="55" y="0"/>
              <a:ext cx="3382062" cy="4546500"/>
              <a:chOff x="55" y="0"/>
              <a:chExt cx="3382062" cy="4546500"/>
            </a:xfrm>
          </p:grpSpPr>
          <p:sp>
            <p:nvSpPr>
              <p:cNvPr id="157" name="Google Shape;157;p4"/>
              <p:cNvSpPr/>
              <p:nvPr/>
            </p:nvSpPr>
            <p:spPr>
              <a:xfrm rot="5400000">
                <a:off x="-582083" y="582300"/>
                <a:ext cx="4546500" cy="3381900"/>
              </a:xfrm>
              <a:prstGeom prst="rtTriangle">
                <a:avLst/>
              </a:prstGeom>
              <a:solidFill>
                <a:srgbClr val="FBED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endParaRPr sz="1837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 rot="5400000">
                <a:off x="-519845" y="3182525"/>
                <a:ext cx="1784100" cy="744300"/>
              </a:xfrm>
              <a:prstGeom prst="triangle">
                <a:avLst>
                  <a:gd name="adj" fmla="val 50000"/>
                </a:avLst>
              </a:prstGeom>
              <a:solidFill>
                <a:srgbClr val="FAE6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endParaRPr sz="1837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9" name="Google Shape;159;p4"/>
          <p:cNvSpPr/>
          <p:nvPr/>
        </p:nvSpPr>
        <p:spPr>
          <a:xfrm>
            <a:off x="3559629" y="1115550"/>
            <a:ext cx="7836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OBJETIVOS DE APRENDIZA</a:t>
            </a:r>
            <a:r>
              <a:rPr lang="pt-BR" sz="3200" b="1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GEM</a:t>
            </a:r>
            <a:endParaRPr sz="16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1E772AA-2635-42E5-AB54-F59FE587FA7D}"/>
              </a:ext>
            </a:extLst>
          </p:cNvPr>
          <p:cNvSpPr txBox="1">
            <a:spLocks noChangeArrowheads="1"/>
          </p:cNvSpPr>
          <p:nvPr/>
        </p:nvSpPr>
        <p:spPr>
          <a:xfrm>
            <a:off x="4036015" y="127638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altLang="pt-BR"/>
              <a:t>JUnit</a:t>
            </a:r>
            <a:endParaRPr lang="pt-BR" altLang="pt-B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44EF0D1-BB1E-4AF6-957C-B9F1C79DCB21}"/>
              </a:ext>
            </a:extLst>
          </p:cNvPr>
          <p:cNvSpPr txBox="1">
            <a:spLocks noChangeArrowheads="1"/>
          </p:cNvSpPr>
          <p:nvPr/>
        </p:nvSpPr>
        <p:spPr>
          <a:xfrm>
            <a:off x="3578815" y="2593938"/>
            <a:ext cx="8229600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pt-BR" altLang="pt-BR" sz="2600" dirty="0" err="1"/>
              <a:t>Junit</a:t>
            </a:r>
            <a:r>
              <a:rPr lang="pt-BR" altLang="pt-BR" sz="2600" dirty="0"/>
              <a:t>: </a:t>
            </a:r>
            <a:r>
              <a:rPr lang="pt-BR" altLang="pt-BR" sz="2600" i="1" dirty="0"/>
              <a:t>framework</a:t>
            </a:r>
            <a:r>
              <a:rPr lang="pt-BR" altLang="pt-BR" sz="2600" dirty="0"/>
              <a:t> para desenvolvimento e execução de testes de unidade em programas Java</a:t>
            </a:r>
          </a:p>
          <a:p>
            <a:pPr algn="just"/>
            <a:r>
              <a:rPr lang="pt-BR" altLang="pt-BR" sz="2600" dirty="0"/>
              <a:t>Define um modelo de programação para a criação de testes de unidade em classes Java</a:t>
            </a:r>
          </a:p>
          <a:p>
            <a:pPr algn="just"/>
            <a:r>
              <a:rPr lang="pt-BR" altLang="pt-BR" sz="2600" dirty="0"/>
              <a:t>Disponibiliza o </a:t>
            </a:r>
            <a:r>
              <a:rPr lang="pt-BR" altLang="pt-BR" sz="2600" i="1" dirty="0" err="1"/>
              <a:t>TestRunner</a:t>
            </a:r>
            <a:r>
              <a:rPr lang="pt-BR" altLang="pt-BR" sz="2600" dirty="0"/>
              <a:t>: aplicação em modo texto ou gráfico para execução de baterias de testes</a:t>
            </a:r>
          </a:p>
          <a:p>
            <a:pPr algn="just"/>
            <a:r>
              <a:rPr lang="pt-BR" altLang="pt-BR" sz="2600" dirty="0"/>
              <a:t>Onde obter?</a:t>
            </a:r>
          </a:p>
          <a:p>
            <a:pPr lvl="1" algn="just"/>
            <a:r>
              <a:rPr lang="pt-BR" altLang="pt-BR" dirty="0"/>
              <a:t>www.junit.org</a:t>
            </a:r>
          </a:p>
          <a:p>
            <a:endParaRPr lang="pt-BR" altLang="pt-BR"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866113C-401B-4044-97CE-BD88B09F09CB}"/>
              </a:ext>
            </a:extLst>
          </p:cNvPr>
          <p:cNvSpPr txBox="1">
            <a:spLocks noChangeArrowheads="1"/>
          </p:cNvSpPr>
          <p:nvPr/>
        </p:nvSpPr>
        <p:spPr>
          <a:xfrm>
            <a:off x="4325483" y="1118896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altLang="pt-BR"/>
              <a:t>Recursos do JUnit</a:t>
            </a:r>
            <a:endParaRPr lang="pt-BR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9C1780A-F98C-4BBC-AF70-3FBA0C3F3AFA}"/>
              </a:ext>
            </a:extLst>
          </p:cNvPr>
          <p:cNvSpPr txBox="1">
            <a:spLocks noChangeArrowheads="1"/>
          </p:cNvSpPr>
          <p:nvPr/>
        </p:nvSpPr>
        <p:spPr>
          <a:xfrm>
            <a:off x="4325483" y="2350796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altLang="pt-BR"/>
              <a:t>Permite criação de testes individuais para os métodos pertencentes a uma classe</a:t>
            </a:r>
          </a:p>
          <a:p>
            <a:r>
              <a:rPr lang="pt-BR" altLang="pt-BR"/>
              <a:t>Permite a definição e execução de um conjunto de testes individuais – </a:t>
            </a:r>
            <a:r>
              <a:rPr lang="pt-BR" altLang="pt-BR" i="1"/>
              <a:t>Suites</a:t>
            </a:r>
            <a:r>
              <a:rPr lang="pt-BR" altLang="pt-BR"/>
              <a:t> de Teste</a:t>
            </a:r>
          </a:p>
          <a:p>
            <a:r>
              <a:rPr lang="pt-BR" altLang="pt-BR"/>
              <a:t>Permite a execução de baterias de teste com relato de problemas ocorridos e onde especificamente ocorreram as falhas e erros</a:t>
            </a:r>
          </a:p>
          <a:p>
            <a:endParaRPr lang="pt-BR" altLang="pt-BR"/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5164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CCF4443-8163-4119-907D-3F70735F78AD}"/>
              </a:ext>
            </a:extLst>
          </p:cNvPr>
          <p:cNvSpPr txBox="1">
            <a:spLocks noChangeArrowheads="1"/>
          </p:cNvSpPr>
          <p:nvPr/>
        </p:nvSpPr>
        <p:spPr>
          <a:xfrm>
            <a:off x="4265408" y="1118896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altLang="pt-BR"/>
              <a:t>Usando o JUnit</a:t>
            </a:r>
            <a:endParaRPr lang="pt-BR" altLang="pt-BR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253B9CF-DD1C-432B-A2B7-9D1A0E0F318E}"/>
              </a:ext>
            </a:extLst>
          </p:cNvPr>
          <p:cNvSpPr txBox="1">
            <a:spLocks noChangeArrowheads="1"/>
          </p:cNvSpPr>
          <p:nvPr/>
        </p:nvSpPr>
        <p:spPr>
          <a:xfrm>
            <a:off x="3808208" y="2434933"/>
            <a:ext cx="5727700" cy="394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altLang="pt-BR" sz="2600"/>
              <a:t>Passo 1: para cada classe a ser testada criar uma classe de Teste</a:t>
            </a:r>
          </a:p>
          <a:p>
            <a:pPr lvl="1"/>
            <a:r>
              <a:rPr lang="pt-BR" altLang="pt-BR"/>
              <a:t>Exemplo: classe </a:t>
            </a:r>
            <a:r>
              <a:rPr lang="pt-BR" altLang="pt-BR">
                <a:latin typeface="Courier New" panose="02070309020205020404" pitchFamily="49" charset="0"/>
              </a:rPr>
              <a:t>Conta</a:t>
            </a:r>
            <a:r>
              <a:rPr lang="pt-BR" altLang="pt-BR"/>
              <a:t> terá como classe de teste </a:t>
            </a:r>
            <a:r>
              <a:rPr lang="pt-BR" altLang="pt-BR">
                <a:latin typeface="Courier New" panose="02070309020205020404" pitchFamily="49" charset="0"/>
              </a:rPr>
              <a:t>ContaTest</a:t>
            </a:r>
            <a:endParaRPr lang="pt-BR" altLang="pt-BR" sz="3000"/>
          </a:p>
          <a:p>
            <a:endParaRPr lang="pt-BR" altLang="pt-BR" sz="2600"/>
          </a:p>
          <a:p>
            <a:r>
              <a:rPr lang="pt-BR" altLang="pt-BR" sz="2600"/>
              <a:t>A classe de Teste deve herdar da classe </a:t>
            </a:r>
            <a:r>
              <a:rPr lang="pt-BR" altLang="pt-BR" sz="2600" b="1">
                <a:latin typeface="Courier New" panose="02070309020205020404" pitchFamily="49" charset="0"/>
              </a:rPr>
              <a:t>TestCase</a:t>
            </a:r>
            <a:r>
              <a:rPr lang="pt-BR" altLang="pt-BR" sz="2600"/>
              <a:t> do </a:t>
            </a:r>
            <a:r>
              <a:rPr lang="pt-BR" altLang="pt-BR" sz="2600" i="1"/>
              <a:t>framework</a:t>
            </a:r>
            <a:r>
              <a:rPr lang="pt-BR" altLang="pt-BR" sz="2600"/>
              <a:t> JUnit</a:t>
            </a:r>
            <a:endParaRPr lang="pt-BR" altLang="pt-BR" sz="2600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8A8D337-9395-46F9-B05B-143C394F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883" y="1911058"/>
            <a:ext cx="14573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5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7" name="Google Shape;167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5C15AE7-FC49-423F-9772-44D80100C1CD}"/>
              </a:ext>
            </a:extLst>
          </p:cNvPr>
          <p:cNvSpPr txBox="1">
            <a:spLocks noChangeArrowheads="1"/>
          </p:cNvSpPr>
          <p:nvPr/>
        </p:nvSpPr>
        <p:spPr>
          <a:xfrm>
            <a:off x="4242949" y="1333232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pt-BR" dirty="0" err="1"/>
              <a:t>Exemplo</a:t>
            </a:r>
            <a:r>
              <a:rPr lang="en-US" altLang="pt-BR" dirty="0"/>
              <a:t> - </a:t>
            </a:r>
            <a:r>
              <a:rPr lang="en-US" altLang="pt-BR" dirty="0" err="1"/>
              <a:t>classe</a:t>
            </a:r>
            <a:r>
              <a:rPr lang="en-US" altLang="pt-BR" dirty="0"/>
              <a:t> de teste</a:t>
            </a:r>
            <a:endParaRPr lang="pt-PT" altLang="pt-BR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9D07FBF-13C2-43FE-9DF1-09B117D71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349" y="2658794"/>
            <a:ext cx="6324600" cy="3282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import junit.framework.*;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endParaRPr lang="pt-PT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pt-PT" altLang="pt-BR" sz="1600" b="1">
                <a:latin typeface="Courier New" panose="02070309020205020404" pitchFamily="49" charset="0"/>
              </a:rPr>
              <a:t>public class ContaTest extends TestCase {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r>
              <a:rPr lang="pt-PT" altLang="pt-BR" sz="1600" b="1">
                <a:latin typeface="Courier New" panose="02070309020205020404" pitchFamily="49" charset="0"/>
              </a:rPr>
              <a:t>public ContaTest(String name) { 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	</a:t>
            </a:r>
            <a:r>
              <a:rPr lang="pt-PT" altLang="pt-BR" sz="1600" b="1">
                <a:latin typeface="Courier New" panose="02070309020205020404" pitchFamily="49" charset="0"/>
              </a:rPr>
              <a:t>super(name);</a:t>
            </a:r>
            <a:r>
              <a:rPr lang="en-US" altLang="pt-BR" sz="16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r>
              <a:rPr lang="pt-PT" altLang="pt-BR" sz="1600" b="1">
                <a:latin typeface="Courier New" panose="02070309020205020404" pitchFamily="49" charset="0"/>
              </a:rPr>
              <a:t>}</a:t>
            </a:r>
            <a:endParaRPr lang="en-US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}</a:t>
            </a:r>
            <a:endParaRPr lang="pt-PT" altLang="pt-BR" sz="1600" b="1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246CA39-D875-46AF-A0D6-BD88E2229BF1}"/>
              </a:ext>
            </a:extLst>
          </p:cNvPr>
          <p:cNvGrpSpPr>
            <a:grpSpLocks/>
          </p:cNvGrpSpPr>
          <p:nvPr/>
        </p:nvGrpSpPr>
        <p:grpSpPr bwMode="auto">
          <a:xfrm>
            <a:off x="7290949" y="2125394"/>
            <a:ext cx="4343400" cy="685800"/>
            <a:chOff x="2496" y="816"/>
            <a:chExt cx="2736" cy="432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34AF2DA5-A271-4631-91EB-4FDBE6B9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816"/>
              <a:ext cx="1680" cy="37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pt-BR" sz="1600" b="1">
                  <a:latin typeface="Verdana" panose="020B0604030504040204" pitchFamily="34" charset="0"/>
                </a:rPr>
                <a:t>Importar classes do framework JUnit</a:t>
              </a:r>
              <a:r>
                <a:rPr lang="en-US" altLang="pt-BR" sz="1600" b="1">
                  <a:latin typeface="Courier New" panose="02070309020205020404" pitchFamily="49" charset="0"/>
                </a:rPr>
                <a:t>  </a:t>
              </a:r>
              <a:endParaRPr lang="pt-PT" altLang="pt-BR" sz="1600" b="1">
                <a:latin typeface="Courier New" panose="02070309020205020404" pitchFamily="49" charset="0"/>
              </a:endParaRPr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69FBD620-C317-4625-9FDC-93D8FE2BE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960"/>
              <a:ext cx="105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Rectangle 7">
            <a:extLst>
              <a:ext uri="{FF2B5EF4-FFF2-40B4-BE49-F238E27FC236}">
                <a16:creationId xmlns:a16="http://schemas.microsoft.com/office/drawing/2014/main" id="{C580236F-8EB1-4B34-A607-EF8D18375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549" y="4182794"/>
            <a:ext cx="26670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Verdana" panose="020B0604030504040204" pitchFamily="34" charset="0"/>
              </a:rPr>
              <a:t>Herdar da classe TestCase</a:t>
            </a: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EC5BC792-4BA2-432E-99D4-6080F9EBB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05349" y="3725594"/>
            <a:ext cx="1219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29C11C1-8E0C-43D9-A7C1-F8151049B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9" y="6163994"/>
            <a:ext cx="2806700" cy="5937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1">
                <a:latin typeface="Verdana" panose="020B0604030504040204" pitchFamily="34" charset="0"/>
              </a:rPr>
              <a:t>Definir um construtor que recebe uma String</a:t>
            </a:r>
            <a:r>
              <a:rPr lang="en-US" altLang="pt-BR" sz="1600" b="1">
                <a:latin typeface="Courier New" panose="02070309020205020404" pitchFamily="49" charset="0"/>
              </a:rPr>
              <a:t>  </a:t>
            </a:r>
            <a:endParaRPr lang="pt-PT" altLang="pt-BR" sz="1600" b="1">
              <a:latin typeface="Courier New" panose="02070309020205020404" pitchFamily="49" charset="0"/>
            </a:endParaRP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4A91971C-48E7-4F75-AC6F-82A910D038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76349" y="4716194"/>
            <a:ext cx="29083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85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2810</Words>
  <Application>Microsoft Office PowerPoint</Application>
  <PresentationFormat>Widescreen</PresentationFormat>
  <Paragraphs>306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Calibri</vt:lpstr>
      <vt:lpstr>Cardo</vt:lpstr>
      <vt:lpstr>Roboto</vt:lpstr>
      <vt:lpstr>Wingdings</vt:lpstr>
      <vt:lpstr>Arial</vt:lpstr>
      <vt:lpstr>Cambria Math</vt:lpstr>
      <vt:lpstr>Verdana</vt:lpstr>
      <vt:lpstr>Courier New</vt:lpstr>
      <vt:lpstr>TEMA 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Castilhos de Oliveira</dc:creator>
  <cp:lastModifiedBy>Home</cp:lastModifiedBy>
  <cp:revision>3</cp:revision>
  <dcterms:created xsi:type="dcterms:W3CDTF">2019-07-21T03:30:51Z</dcterms:created>
  <dcterms:modified xsi:type="dcterms:W3CDTF">2020-08-19T12:38:49Z</dcterms:modified>
</cp:coreProperties>
</file>